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94" r:id="rId4"/>
    <p:sldId id="269" r:id="rId5"/>
    <p:sldId id="267" r:id="rId6"/>
    <p:sldId id="290" r:id="rId7"/>
    <p:sldId id="288" r:id="rId8"/>
    <p:sldId id="296" r:id="rId9"/>
    <p:sldId id="284" r:id="rId10"/>
    <p:sldId id="289" r:id="rId11"/>
    <p:sldId id="292" r:id="rId12"/>
    <p:sldId id="268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91" r:id="rId22"/>
    <p:sldId id="282" r:id="rId23"/>
    <p:sldId id="295" r:id="rId24"/>
    <p:sldId id="283" r:id="rId25"/>
    <p:sldId id="287" r:id="rId26"/>
    <p:sldId id="285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99EB7-38D0-468A-8A34-E8DBF7D8DD4B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6BD8A-8B2E-4173-BBF6-CA29C8A85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BD8A-8B2E-4173-BBF6-CA29C8A85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9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7CD-A8BB-4760-9494-2C0CA17E1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4D592-BF38-41B5-AFF1-38F84082B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CD60-5972-459C-9DFE-69A71BB6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5AAA-BAC2-4633-B584-339858A4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EB37-49E4-4D0F-B5B9-669DFCD1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181F-3F14-4FF6-BE02-FFED68CA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2574E-1DDB-4B3D-8F10-1A92463E2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0193-C76F-4B6E-B7F7-EEE9D231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E07D-3C3F-4E89-B583-531E1378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02013-CB5A-4E81-AA47-D9DD1A4D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5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39A78-6C01-4A31-91A8-87E3A7C64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6B836-46CD-4D36-9AD5-070462116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331B-32DF-400C-B85D-9E6BF53D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191C-D6C2-4917-AF5C-E13EAAA1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5BCC-9CCA-4C45-8D1F-5E46B1EC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E195-D2D7-4BFB-B4D7-78CCA7F1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F28-84FA-41ED-B88E-35A4E659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35025-0D97-4A9D-B847-8D6BDA0D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8E6D1-2BF8-49E6-AC3E-36C48862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3723F-0A7E-4B87-9B47-7B01042B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DC1B-F63A-4CC2-BF96-77EA7590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DE03-851B-4D6E-A5CE-61994A320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8C82B-8A42-4C16-A2C2-EAA96791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4B2C-45EB-4651-A638-25275F91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87CB-CD37-4CD4-BD81-5CA15D8A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E08E-7799-4D42-B34B-E6EC17F5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C769-0C2E-4205-95EB-4CEC58D6B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AF9D-0E43-4F4C-9B57-4E69A35AE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E2FEF-E1EA-4BB6-B566-EFFC713F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000E5-BC65-41B8-9C03-993ABFFA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5005-88A1-4CA8-BAAD-448427BA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BE35-7BB9-439E-9684-CE8BEB4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BDF6F-4D41-48D4-8F09-96C1AB66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F400-274D-42EE-9AA8-013863DC6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8F1CB-71D0-4B63-B2B2-EE57E5960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597CD-33FB-4FA5-B3D6-BF72BDFD1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99179-2C4D-497B-84F4-B63FDFE1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D04A3-1F9B-4072-B4E0-45B72676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57A91-9F32-40DE-AF6C-41CAE3B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6E9E-F7F2-4ED3-8656-A06A9DC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5623D-5196-4BED-9838-6D7372DE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11DE3-6879-4C6E-9367-C98FEF4B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911B9-4918-4607-A23C-F0C5A172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D359F-D8A7-414D-9F0E-0A97A7F1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6805A-474E-4AAB-9B1D-87993DDA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64EEE-8270-4455-87E5-93D1EAA4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5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EA61-7010-4122-8FE3-A608D9E6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4D367-072C-4B86-88EE-773D1DBB6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BA8C4-659E-4063-9C06-03620BD23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16D6F-B55B-4885-B227-2F200D38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ABD6D-BA8A-4A3F-9F62-81E16977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8775F-35D9-47E8-B532-BED89E9D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0747-7572-42B8-8989-25201EA8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BEC20-6FC8-4704-98C2-8E7F3BAB5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F2B5A-A152-4D85-9500-956092DC8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FFDC3-C9F6-4C90-8EB2-773C9D5A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58E53-B7D2-4FC0-A5DD-B60833F5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9FA52-861A-4B35-8ADB-6D546E5A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3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63B77-CC9D-4716-A920-8D69F500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1E1C3-CE62-4FEC-A1F7-7600F970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5BEF-A7D5-4F99-BF24-82147428C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6E558-6D93-4B5E-884A-3C2F193C78B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CE813-DB89-438A-86EF-0C6BBF4C8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814E5-2F25-49FF-8AB2-DEAB82948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D764-A5A4-4CFE-9D58-53DD6D408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7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D2012-17CC-416A-A63B-7407F456F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828375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Wildcat Valley Railway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D0079-D233-44EE-B505-F193AB9EC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050783"/>
            <a:ext cx="4645250" cy="537563"/>
          </a:xfrm>
        </p:spPr>
        <p:txBody>
          <a:bodyPr anchor="t">
            <a:noAutofit/>
          </a:bodyPr>
          <a:lstStyle/>
          <a:p>
            <a:r>
              <a:rPr lang="en-US" sz="3200" i="1">
                <a:solidFill>
                  <a:srgbClr val="FF0000"/>
                </a:solidFill>
              </a:rPr>
              <a:t>Control Systems</a:t>
            </a:r>
            <a:r>
              <a:rPr lang="en-US" sz="2000" i="1">
                <a:solidFill>
                  <a:schemeClr val="bg1"/>
                </a:solidFill>
              </a:rPr>
              <a:t> Nov 2020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818E38-90DD-4067-B5AB-C47E0A44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1272512"/>
            <a:ext cx="4047843" cy="29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8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blue, sitting, plane, airplane&#10;&#10;Description automatically generated">
            <a:extLst>
              <a:ext uri="{FF2B5EF4-FFF2-40B4-BE49-F238E27FC236}">
                <a16:creationId xmlns:a16="http://schemas.microsoft.com/office/drawing/2014/main" id="{6A9133BE-00D5-4B7D-A76E-94F90E28F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r="5137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7" name="Picture 6" descr="A picture containing water, sitting, long, large&#10;&#10;Description automatically generated">
            <a:extLst>
              <a:ext uri="{FF2B5EF4-FFF2-40B4-BE49-F238E27FC236}">
                <a16:creationId xmlns:a16="http://schemas.microsoft.com/office/drawing/2014/main" id="{F1375DAF-8637-431D-B39C-6CE0A120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4" name="Picture 3" descr="A picture containing indoor, water, sitting, table&#10;&#10;Description automatically generated">
            <a:extLst>
              <a:ext uri="{FF2B5EF4-FFF2-40B4-BE49-F238E27FC236}">
                <a16:creationId xmlns:a16="http://schemas.microsoft.com/office/drawing/2014/main" id="{3FDF739B-17F6-4BA0-AC87-E7B176774B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B08B8B7-DE6F-4F16-88AF-409B2E73A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201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1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9EB7645-CD50-4E55-84B5-0B468300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30451"/>
            <a:ext cx="5291666" cy="3968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C46A0-A59A-437B-9974-C6643FB307FB}"/>
              </a:ext>
            </a:extLst>
          </p:cNvPr>
          <p:cNvSpPr txBox="1"/>
          <p:nvPr/>
        </p:nvSpPr>
        <p:spPr>
          <a:xfrm>
            <a:off x="6704208" y="5455920"/>
            <a:ext cx="420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/>
              <a:t>Servo Turnout Actuator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6640F-113E-4589-891D-5BF9C305DC5B}"/>
              </a:ext>
            </a:extLst>
          </p:cNvPr>
          <p:cNvSpPr txBox="1"/>
          <p:nvPr/>
        </p:nvSpPr>
        <p:spPr>
          <a:xfrm>
            <a:off x="1283608" y="1402080"/>
            <a:ext cx="401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DCC Turnout Decoder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63E238A3-3ED3-4546-BCDB-77CC82469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4549" r="13421" b="15653"/>
          <a:stretch/>
        </p:blipFill>
        <p:spPr>
          <a:xfrm>
            <a:off x="6160104" y="1402080"/>
            <a:ext cx="5291666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D9DE3E6-82FF-49A3-A9CC-DA2C4C36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60" y="2576663"/>
            <a:ext cx="4944752" cy="3728343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CB482CB7-DF1B-42D2-AA67-7A31E550A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" t="8072"/>
          <a:stretch/>
        </p:blipFill>
        <p:spPr>
          <a:xfrm>
            <a:off x="457200" y="552994"/>
            <a:ext cx="3569823" cy="3580820"/>
          </a:xfrm>
          <a:prstGeom prst="rect">
            <a:avLst/>
          </a:prstGeom>
        </p:spPr>
      </p:pic>
      <p:pic>
        <p:nvPicPr>
          <p:cNvPr id="4" name="Picture 3" descr="A can of soda&#10;&#10;Description automatically generated">
            <a:extLst>
              <a:ext uri="{FF2B5EF4-FFF2-40B4-BE49-F238E27FC236}">
                <a16:creationId xmlns:a16="http://schemas.microsoft.com/office/drawing/2014/main" id="{2B510875-6108-48A8-9207-8D94025C8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7588" y="790849"/>
            <a:ext cx="3319420" cy="24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counter&#10;&#10;Description automatically generated">
            <a:extLst>
              <a:ext uri="{FF2B5EF4-FFF2-40B4-BE49-F238E27FC236}">
                <a16:creationId xmlns:a16="http://schemas.microsoft.com/office/drawing/2014/main" id="{66631EA5-815A-46D3-8D4E-A7B2F5410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6" y="1559560"/>
            <a:ext cx="4985173" cy="3738880"/>
          </a:xfrm>
          <a:prstGeom prst="rect">
            <a:avLst/>
          </a:prstGeom>
        </p:spPr>
      </p:pic>
      <p:pic>
        <p:nvPicPr>
          <p:cNvPr id="3" name="Picture 2" descr="A picture containing indoor, green, person, sitting&#10;&#10;Description automatically generated">
            <a:extLst>
              <a:ext uri="{FF2B5EF4-FFF2-40B4-BE49-F238E27FC236}">
                <a16:creationId xmlns:a16="http://schemas.microsoft.com/office/drawing/2014/main" id="{08808C70-A706-425A-8270-1D8AA10B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1" t="297"/>
          <a:stretch/>
        </p:blipFill>
        <p:spPr>
          <a:xfrm rot="5400000">
            <a:off x="677806" y="1026160"/>
            <a:ext cx="5286114" cy="49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4F1E944-9B17-4205-B5FA-5B492277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paper, piece, sitting, table&#10;&#10;Description automatically generated">
            <a:extLst>
              <a:ext uri="{FF2B5EF4-FFF2-40B4-BE49-F238E27FC236}">
                <a16:creationId xmlns:a16="http://schemas.microsoft.com/office/drawing/2014/main" id="{9D5A769A-46C1-4325-A2B1-DABECBAA0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56865" y="1444625"/>
            <a:ext cx="529166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4BB3F2E2-4C4E-4826-955E-50481F544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p of coffee&#10;&#10;Description automatically generated">
            <a:extLst>
              <a:ext uri="{FF2B5EF4-FFF2-40B4-BE49-F238E27FC236}">
                <a16:creationId xmlns:a16="http://schemas.microsoft.com/office/drawing/2014/main" id="{5C8ECD30-670A-4C62-AB1C-7CE5465A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pic>
        <p:nvPicPr>
          <p:cNvPr id="5" name="Picture 4" descr="A picture containing cup, food, sitting, plate&#10;&#10;Description automatically generated">
            <a:extLst>
              <a:ext uri="{FF2B5EF4-FFF2-40B4-BE49-F238E27FC236}">
                <a16:creationId xmlns:a16="http://schemas.microsoft.com/office/drawing/2014/main" id="{8D513AD5-4B47-41BC-8628-BD8CA00BD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5641" y="1339850"/>
            <a:ext cx="557106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6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room&#10;&#10;Description automatically generated">
            <a:extLst>
              <a:ext uri="{FF2B5EF4-FFF2-40B4-BE49-F238E27FC236}">
                <a16:creationId xmlns:a16="http://schemas.microsoft.com/office/drawing/2014/main" id="{24FFA01B-498C-4905-9F9C-73D25F61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3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D84090-FAD9-40E1-8453-2BF95B53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06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B3CB65-C2FA-4B2B-AE4A-3DA2FC416264}"/>
              </a:ext>
            </a:extLst>
          </p:cNvPr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JMRI IMPLEMENTATION ON THE WVR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69909-D00C-4C32-AD8D-19834762BDCA}"/>
              </a:ext>
            </a:extLst>
          </p:cNvPr>
          <p:cNvSpPr txBox="1"/>
          <p:nvPr/>
        </p:nvSpPr>
        <p:spPr>
          <a:xfrm>
            <a:off x="1424904" y="2494450"/>
            <a:ext cx="6385516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Control turnouts from JMRI panels, facia panels, throttles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Display block occupancy on JMRI control panels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Control the track signal system based on block occupancy using JMRI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Control layout lighting using JMRI and DMX512</a:t>
            </a:r>
            <a:endParaRPr lang="en-US" sz="28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6C2E85-9AC7-4D9F-9A7F-233203B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0"/>
          <a:stretch/>
        </p:blipFill>
        <p:spPr>
          <a:xfrm>
            <a:off x="7810419" y="2956559"/>
            <a:ext cx="2852897" cy="21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9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7E440A-0BD0-4317-89D1-AB0445E18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8" y="371777"/>
            <a:ext cx="2497081" cy="243320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D842C87-7DC5-4AB5-858F-F58AA0DC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8" y="2390313"/>
            <a:ext cx="6247686" cy="399121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F1F8B05-9680-496F-9F02-9B05997C1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3" t="41004" r="44782" b="19780"/>
          <a:stretch/>
        </p:blipFill>
        <p:spPr>
          <a:xfrm>
            <a:off x="8033814" y="1167786"/>
            <a:ext cx="1753088" cy="2743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62960-7DB3-4DE7-BFD9-18619A1236DB}"/>
              </a:ext>
            </a:extLst>
          </p:cNvPr>
          <p:cNvSpPr txBox="1"/>
          <p:nvPr/>
        </p:nvSpPr>
        <p:spPr>
          <a:xfrm>
            <a:off x="7213600" y="2992846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A6748-5817-4D3B-BA00-935C39D83A02}"/>
              </a:ext>
            </a:extLst>
          </p:cNvPr>
          <p:cNvSpPr txBox="1"/>
          <p:nvPr/>
        </p:nvSpPr>
        <p:spPr>
          <a:xfrm>
            <a:off x="7142169" y="262708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0F1CE-BD27-418F-9BA2-A364504D00CE}"/>
              </a:ext>
            </a:extLst>
          </p:cNvPr>
          <p:cNvSpPr txBox="1"/>
          <p:nvPr/>
        </p:nvSpPr>
        <p:spPr>
          <a:xfrm>
            <a:off x="7286843" y="1251166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972A1-12F1-4CFB-BDD0-15267EA534FF}"/>
              </a:ext>
            </a:extLst>
          </p:cNvPr>
          <p:cNvSpPr txBox="1"/>
          <p:nvPr/>
        </p:nvSpPr>
        <p:spPr>
          <a:xfrm>
            <a:off x="7286843" y="1631696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C1011-ADD7-49D0-A702-45B1B02A4523}"/>
              </a:ext>
            </a:extLst>
          </p:cNvPr>
          <p:cNvSpPr txBox="1"/>
          <p:nvPr/>
        </p:nvSpPr>
        <p:spPr>
          <a:xfrm>
            <a:off x="9916547" y="2442327"/>
            <a:ext cx="436569" cy="36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5926AA-128C-454D-8B1C-B2758AD70AC5}"/>
              </a:ext>
            </a:extLst>
          </p:cNvPr>
          <p:cNvSpPr txBox="1"/>
          <p:nvPr/>
        </p:nvSpPr>
        <p:spPr>
          <a:xfrm>
            <a:off x="9916547" y="1778635"/>
            <a:ext cx="4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7F324-01A1-47AE-AE4C-3E1DE6316038}"/>
              </a:ext>
            </a:extLst>
          </p:cNvPr>
          <p:cNvSpPr txBox="1"/>
          <p:nvPr/>
        </p:nvSpPr>
        <p:spPr>
          <a:xfrm>
            <a:off x="9916547" y="1465427"/>
            <a:ext cx="4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EA6FB-4633-42F3-ADA8-3588D9C16CB1}"/>
              </a:ext>
            </a:extLst>
          </p:cNvPr>
          <p:cNvSpPr txBox="1"/>
          <p:nvPr/>
        </p:nvSpPr>
        <p:spPr>
          <a:xfrm>
            <a:off x="9916547" y="1219050"/>
            <a:ext cx="58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9D453-4DB0-4D74-93AA-1605CD327693}"/>
              </a:ext>
            </a:extLst>
          </p:cNvPr>
          <p:cNvSpPr txBox="1"/>
          <p:nvPr/>
        </p:nvSpPr>
        <p:spPr>
          <a:xfrm>
            <a:off x="7490668" y="476472"/>
            <a:ext cx="283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Arduino Connections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4549E7-A27B-44C8-B94E-DA9C80F39157}"/>
              </a:ext>
            </a:extLst>
          </p:cNvPr>
          <p:cNvCxnSpPr>
            <a:stCxn id="8" idx="3"/>
          </p:cNvCxnSpPr>
          <p:nvPr/>
        </p:nvCxnSpPr>
        <p:spPr>
          <a:xfrm>
            <a:off x="7774523" y="1435832"/>
            <a:ext cx="603123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77716D-ED7D-4FA5-9150-6F604C771AB2}"/>
              </a:ext>
            </a:extLst>
          </p:cNvPr>
          <p:cNvCxnSpPr/>
          <p:nvPr/>
        </p:nvCxnSpPr>
        <p:spPr>
          <a:xfrm flipV="1">
            <a:off x="7774523" y="1816362"/>
            <a:ext cx="603123" cy="1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755901-1F69-4629-BDBB-48CD465BF30F}"/>
              </a:ext>
            </a:extLst>
          </p:cNvPr>
          <p:cNvCxnSpPr/>
          <p:nvPr/>
        </p:nvCxnSpPr>
        <p:spPr>
          <a:xfrm>
            <a:off x="7774523" y="2811752"/>
            <a:ext cx="603123" cy="31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425F24-ACF8-4E84-AB12-7B2BDCDA852C}"/>
              </a:ext>
            </a:extLst>
          </p:cNvPr>
          <p:cNvCxnSpPr>
            <a:stCxn id="6" idx="3"/>
          </p:cNvCxnSpPr>
          <p:nvPr/>
        </p:nvCxnSpPr>
        <p:spPr>
          <a:xfrm>
            <a:off x="7774523" y="3177512"/>
            <a:ext cx="603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8C3E99-3C09-4ADE-9DA7-42DC8A5F298B}"/>
              </a:ext>
            </a:extLst>
          </p:cNvPr>
          <p:cNvCxnSpPr>
            <a:stCxn id="15" idx="1"/>
          </p:cNvCxnSpPr>
          <p:nvPr/>
        </p:nvCxnSpPr>
        <p:spPr>
          <a:xfrm flipH="1">
            <a:off x="9443070" y="1403716"/>
            <a:ext cx="473477" cy="6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D09D28-98DB-4472-AA66-5DBE22FAD3A4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443070" y="1620498"/>
            <a:ext cx="473477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19E5FF-E370-466D-B9C2-FA2AAA696D35}"/>
              </a:ext>
            </a:extLst>
          </p:cNvPr>
          <p:cNvCxnSpPr>
            <a:stCxn id="13" idx="1"/>
          </p:cNvCxnSpPr>
          <p:nvPr/>
        </p:nvCxnSpPr>
        <p:spPr>
          <a:xfrm flipH="1">
            <a:off x="9443070" y="1963301"/>
            <a:ext cx="473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65C01A-DD73-47BF-9DF1-F81C2E387E4A}"/>
              </a:ext>
            </a:extLst>
          </p:cNvPr>
          <p:cNvCxnSpPr>
            <a:stCxn id="12" idx="1"/>
          </p:cNvCxnSpPr>
          <p:nvPr/>
        </p:nvCxnSpPr>
        <p:spPr>
          <a:xfrm flipH="1">
            <a:off x="9443070" y="2627086"/>
            <a:ext cx="473477" cy="6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7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DF05A0A-D201-4A53-B76F-0501B3412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8222" r="24000" b="6371"/>
          <a:stretch/>
        </p:blipFill>
        <p:spPr>
          <a:xfrm>
            <a:off x="3718560" y="436880"/>
            <a:ext cx="5242560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987CD2-E2B2-4CE2-A107-C1F198F13E07}"/>
              </a:ext>
            </a:extLst>
          </p:cNvPr>
          <p:cNvSpPr txBox="1"/>
          <p:nvPr/>
        </p:nvSpPr>
        <p:spPr>
          <a:xfrm>
            <a:off x="3048000" y="509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https://github.com/DMASHINO/WVR-turnout-decoder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4276A-0BF4-4630-8F8A-71510AED5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" t="37629" r="25722"/>
          <a:stretch/>
        </p:blipFill>
        <p:spPr>
          <a:xfrm>
            <a:off x="1859280" y="998583"/>
            <a:ext cx="8473440" cy="42773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A4B66C8-B781-4454-BD87-835B6EE8F1E7}"/>
              </a:ext>
            </a:extLst>
          </p:cNvPr>
          <p:cNvSpPr/>
          <p:nvPr/>
        </p:nvSpPr>
        <p:spPr>
          <a:xfrm>
            <a:off x="7067005" y="3246120"/>
            <a:ext cx="1107440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94D830-7AD2-484D-B826-8C4AD13E6ACE}"/>
              </a:ext>
            </a:extLst>
          </p:cNvPr>
          <p:cNvCxnSpPr/>
          <p:nvPr/>
        </p:nvCxnSpPr>
        <p:spPr>
          <a:xfrm flipV="1">
            <a:off x="6601097" y="3611880"/>
            <a:ext cx="818606" cy="195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35EA6C-42B8-490C-A8F3-BC47BCE7FD50}"/>
              </a:ext>
            </a:extLst>
          </p:cNvPr>
          <p:cNvSpPr txBox="1"/>
          <p:nvPr/>
        </p:nvSpPr>
        <p:spPr>
          <a:xfrm>
            <a:off x="4136572" y="5395351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Download a .zip folder</a:t>
            </a:r>
          </a:p>
        </p:txBody>
      </p:sp>
    </p:spTree>
    <p:extLst>
      <p:ext uri="{BB962C8B-B14F-4D97-AF65-F5344CB8AC3E}">
        <p14:creationId xmlns:p14="http://schemas.microsoft.com/office/powerpoint/2010/main" val="319941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5EC8F-2649-49A8-B09C-99FCB5779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28296" r="40853" b="7703"/>
          <a:stretch/>
        </p:blipFill>
        <p:spPr>
          <a:xfrm>
            <a:off x="365760" y="387589"/>
            <a:ext cx="9174479" cy="59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9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245D0-9CC6-4758-B234-7BF5DAEB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1" y="0"/>
            <a:ext cx="57751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415F2-A25E-406B-AA47-848CE4D6830D}"/>
              </a:ext>
            </a:extLst>
          </p:cNvPr>
          <p:cNvSpPr txBox="1"/>
          <p:nvPr/>
        </p:nvSpPr>
        <p:spPr>
          <a:xfrm>
            <a:off x="696684" y="1907177"/>
            <a:ext cx="2360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NmraDcc</a:t>
            </a:r>
            <a:r>
              <a:rPr lang="en-US" sz="2400" dirty="0"/>
              <a:t> Library must be installed</a:t>
            </a:r>
          </a:p>
          <a:p>
            <a:endParaRPr lang="en-US" sz="2400" dirty="0"/>
          </a:p>
          <a:p>
            <a:r>
              <a:rPr lang="en-US" sz="2400" dirty="0"/>
              <a:t>Google “Arduino NMRADCC”</a:t>
            </a:r>
          </a:p>
        </p:txBody>
      </p:sp>
    </p:spTree>
    <p:extLst>
      <p:ext uri="{BB962C8B-B14F-4D97-AF65-F5344CB8AC3E}">
        <p14:creationId xmlns:p14="http://schemas.microsoft.com/office/powerpoint/2010/main" val="49271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BD45962-39C1-46C0-82A1-7FCFE6D9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88" y="1356618"/>
            <a:ext cx="6678023" cy="5008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C7001-74A7-40AE-83F8-963633C422F6}"/>
              </a:ext>
            </a:extLst>
          </p:cNvPr>
          <p:cNvSpPr txBox="1"/>
          <p:nvPr/>
        </p:nvSpPr>
        <p:spPr>
          <a:xfrm>
            <a:off x="2026919" y="279400"/>
            <a:ext cx="8138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Upload the program to the Arduino using the FTDI breakout board and USB cable</a:t>
            </a:r>
          </a:p>
        </p:txBody>
      </p:sp>
    </p:spTree>
    <p:extLst>
      <p:ext uri="{BB962C8B-B14F-4D97-AF65-F5344CB8AC3E}">
        <p14:creationId xmlns:p14="http://schemas.microsoft.com/office/powerpoint/2010/main" val="63066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178A500-1EE4-4D7E-BD2A-99CDA1349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0889" r="18889" b="10371"/>
          <a:stretch/>
        </p:blipFill>
        <p:spPr>
          <a:xfrm>
            <a:off x="1471747" y="3110132"/>
            <a:ext cx="4061097" cy="3215613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49E10D1E-4453-495D-826C-27F66E26C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t="27887" r="26530" b="25001"/>
          <a:stretch/>
        </p:blipFill>
        <p:spPr>
          <a:xfrm>
            <a:off x="6117773" y="3094865"/>
            <a:ext cx="460248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104EA-A4D5-445E-A53C-3B6CBB6342E8}"/>
              </a:ext>
            </a:extLst>
          </p:cNvPr>
          <p:cNvSpPr txBox="1"/>
          <p:nvPr/>
        </p:nvSpPr>
        <p:spPr>
          <a:xfrm>
            <a:off x="2448560" y="386080"/>
            <a:ext cx="772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 additional boards based on the simple DCC accessory 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FA5BA-7425-403E-8C9A-6CE9F8BF6383}"/>
              </a:ext>
            </a:extLst>
          </p:cNvPr>
          <p:cNvSpPr txBox="1"/>
          <p:nvPr/>
        </p:nvSpPr>
        <p:spPr>
          <a:xfrm>
            <a:off x="1541416" y="1637242"/>
            <a:ext cx="399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Operates four single or double head semaphore signals with LED’s.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AC564-0C11-40AF-B7F5-F64E578AAF99}"/>
              </a:ext>
            </a:extLst>
          </p:cNvPr>
          <p:cNvSpPr txBox="1"/>
          <p:nvPr/>
        </p:nvSpPr>
        <p:spPr>
          <a:xfrm>
            <a:off x="6200503" y="1933303"/>
            <a:ext cx="4450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 for a Rapido </a:t>
            </a:r>
            <a:r>
              <a:rPr lang="en-US" sz="2800" dirty="0" err="1"/>
              <a:t>RailCrew</a:t>
            </a:r>
            <a:r>
              <a:rPr lang="en-US" sz="2800" dirty="0"/>
              <a:t> uncoupler</a:t>
            </a:r>
          </a:p>
        </p:txBody>
      </p:sp>
    </p:spTree>
    <p:extLst>
      <p:ext uri="{BB962C8B-B14F-4D97-AF65-F5344CB8AC3E}">
        <p14:creationId xmlns:p14="http://schemas.microsoft.com/office/powerpoint/2010/main" val="418466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56CDCA1-C89D-412E-B66D-0F7477548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r="8443" b="250"/>
          <a:stretch/>
        </p:blipFill>
        <p:spPr>
          <a:xfrm>
            <a:off x="3399077" y="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86BB0-3CBB-4FEC-AF08-6E9A207DF482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0034D-8D9B-4997-9C16-176DD81EC565}"/>
              </a:ext>
            </a:extLst>
          </p:cNvPr>
          <p:cNvSpPr txBox="1"/>
          <p:nvPr/>
        </p:nvSpPr>
        <p:spPr>
          <a:xfrm>
            <a:off x="362428" y="4790711"/>
            <a:ext cx="598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Contact info: dave@mashinos.com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1C612-5E53-4478-96E3-ACCDEBBD43CA}"/>
              </a:ext>
            </a:extLst>
          </p:cNvPr>
          <p:cNvSpPr/>
          <p:nvPr/>
        </p:nvSpPr>
        <p:spPr>
          <a:xfrm>
            <a:off x="362428" y="477520"/>
            <a:ext cx="1232692" cy="419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3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774869-1EBB-4C3D-A1DA-137F8CD7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5" y="823720"/>
            <a:ext cx="4171188" cy="3128391"/>
          </a:xfrm>
          <a:prstGeom prst="rect">
            <a:avLst/>
          </a:prstGeom>
        </p:spPr>
      </p:pic>
      <p:pic>
        <p:nvPicPr>
          <p:cNvPr id="5" name="Picture 4" descr="A picture containing indoor, open, sitting, monitor&#10;&#10;Description automatically generated">
            <a:extLst>
              <a:ext uri="{FF2B5EF4-FFF2-40B4-BE49-F238E27FC236}">
                <a16:creationId xmlns:a16="http://schemas.microsoft.com/office/drawing/2014/main" id="{7244F60E-B258-4F2E-AB2B-589798C1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53" y="1019039"/>
            <a:ext cx="6508052" cy="488104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A82A1F-B53D-4BA6-A6E6-31A5FA24A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4889" r="14667" b="7000"/>
          <a:stretch/>
        </p:blipFill>
        <p:spPr>
          <a:xfrm>
            <a:off x="2412351" y="3056467"/>
            <a:ext cx="3029766" cy="31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1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sitting, bicycle, laying&#10;&#10;Description automatically generated">
            <a:extLst>
              <a:ext uri="{FF2B5EF4-FFF2-40B4-BE49-F238E27FC236}">
                <a16:creationId xmlns:a16="http://schemas.microsoft.com/office/drawing/2014/main" id="{FA474F6E-4565-4EA3-8E9E-21155CC66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4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CEA03D-F43E-430C-B0C4-8505C9B7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9" y="993812"/>
            <a:ext cx="7281817" cy="5610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1C2DF-33C9-4AB6-8639-8A439D65E22F}"/>
              </a:ext>
            </a:extLst>
          </p:cNvPr>
          <p:cNvSpPr txBox="1"/>
          <p:nvPr/>
        </p:nvSpPr>
        <p:spPr>
          <a:xfrm>
            <a:off x="1619794" y="254000"/>
            <a:ext cx="844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Overview of Block Detection and Turnout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03DA-9931-43D6-BAAC-703FAD0EA159}"/>
              </a:ext>
            </a:extLst>
          </p:cNvPr>
          <p:cNvSpPr txBox="1"/>
          <p:nvPr/>
        </p:nvSpPr>
        <p:spPr>
          <a:xfrm>
            <a:off x="618308" y="1323704"/>
            <a:ext cx="3622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was my initial setup used to test the systems for viability. I am still using the RR-</a:t>
            </a:r>
            <a:r>
              <a:rPr lang="en-US" sz="2400" dirty="0" err="1"/>
              <a:t>CirKits</a:t>
            </a:r>
            <a:r>
              <a:rPr lang="en-US" sz="2400" dirty="0"/>
              <a:t> Tower Man board, but I have also installed a Tower Controller Mark II which interfaces directly to the Loconet bus. The Tower Man and TC Mark II are programmed using the JMRI Decoder Pro program.</a:t>
            </a:r>
          </a:p>
        </p:txBody>
      </p:sp>
    </p:spTree>
    <p:extLst>
      <p:ext uri="{BB962C8B-B14F-4D97-AF65-F5344CB8AC3E}">
        <p14:creationId xmlns:p14="http://schemas.microsoft.com/office/powerpoint/2010/main" val="351197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EC08D38-14C7-4BE8-9898-435FC49E7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building, train, bridge&#10;&#10;Description automatically generated">
            <a:extLst>
              <a:ext uri="{FF2B5EF4-FFF2-40B4-BE49-F238E27FC236}">
                <a16:creationId xmlns:a16="http://schemas.microsoft.com/office/drawing/2014/main" id="{37F310A0-EAF5-497A-938E-F6BB72B7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64"/>
            <a:ext cx="9215817" cy="6911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43C07-25BE-4869-BB5A-6D1C00CAD1B0}"/>
              </a:ext>
            </a:extLst>
          </p:cNvPr>
          <p:cNvSpPr txBox="1"/>
          <p:nvPr/>
        </p:nvSpPr>
        <p:spPr>
          <a:xfrm>
            <a:off x="9153436" y="1905506"/>
            <a:ext cx="27424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Semaphores respond to turnout commands from JMRI to set the aspect</a:t>
            </a:r>
          </a:p>
        </p:txBody>
      </p:sp>
    </p:spTree>
    <p:extLst>
      <p:ext uri="{BB962C8B-B14F-4D97-AF65-F5344CB8AC3E}">
        <p14:creationId xmlns:p14="http://schemas.microsoft.com/office/powerpoint/2010/main" val="167696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computer, computer, desk&#10;&#10;Description automatically generated">
            <a:extLst>
              <a:ext uri="{FF2B5EF4-FFF2-40B4-BE49-F238E27FC236}">
                <a16:creationId xmlns:a16="http://schemas.microsoft.com/office/drawing/2014/main" id="{BC082F6E-D095-40DA-A049-12F704D9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05" y="507380"/>
            <a:ext cx="3895494" cy="2921620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F7A532C-C42B-4CAE-8AF1-7A371D04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7" y="1668145"/>
            <a:ext cx="5291667" cy="396875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272D765-117F-47DC-B24D-5D854399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0889" r="18889" b="10371"/>
          <a:stretch/>
        </p:blipFill>
        <p:spPr>
          <a:xfrm>
            <a:off x="6543705" y="3545840"/>
            <a:ext cx="3875859" cy="30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AA32DF0-7BE5-4B6A-90D0-E48BC2245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2" y="2631440"/>
            <a:ext cx="4743027" cy="3557270"/>
          </a:xfrm>
          <a:prstGeom prst="rect">
            <a:avLst/>
          </a:prstGeom>
        </p:spPr>
      </p:pic>
      <p:pic>
        <p:nvPicPr>
          <p:cNvPr id="3" name="Picture 2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72E406D9-1599-4C86-9233-5C91E5A99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t="7120" r="1920" b="23248"/>
          <a:stretch/>
        </p:blipFill>
        <p:spPr>
          <a:xfrm>
            <a:off x="1463039" y="1249680"/>
            <a:ext cx="4439920" cy="2763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68EAD-68EF-46A2-B4CC-1BC8B894D5EE}"/>
              </a:ext>
            </a:extLst>
          </p:cNvPr>
          <p:cNvSpPr txBox="1"/>
          <p:nvPr/>
        </p:nvSpPr>
        <p:spPr>
          <a:xfrm>
            <a:off x="2113280" y="365760"/>
            <a:ext cx="800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DMX 512 lighting control for LED strip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BC055-6EB2-41E0-A1A1-D9DC71B9CA46}"/>
              </a:ext>
            </a:extLst>
          </p:cNvPr>
          <p:cNvSpPr txBox="1"/>
          <p:nvPr/>
        </p:nvSpPr>
        <p:spPr>
          <a:xfrm>
            <a:off x="1463038" y="4183916"/>
            <a:ext cx="4439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Arduino with DMX shield receives turnout signals from the JMRI computer generated based on the JMRI fast clock. Additional turnout commands are used to change the mode.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3140A-BFDC-4608-992F-1D8092C16DE0}"/>
              </a:ext>
            </a:extLst>
          </p:cNvPr>
          <p:cNvSpPr txBox="1"/>
          <p:nvPr/>
        </p:nvSpPr>
        <p:spPr>
          <a:xfrm>
            <a:off x="6289042" y="1076960"/>
            <a:ext cx="4743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Ethernet cables carry the </a:t>
            </a:r>
            <a:r>
              <a:rPr lang="en-US" sz="2400" dirty="0" err="1"/>
              <a:t>dmx</a:t>
            </a:r>
            <a:r>
              <a:rPr lang="en-US" sz="2400" dirty="0"/>
              <a:t> 512 signals to the receivers around the room which control the LED strips brightness.</a:t>
            </a:r>
          </a:p>
        </p:txBody>
      </p:sp>
    </p:spTree>
    <p:extLst>
      <p:ext uri="{BB962C8B-B14F-4D97-AF65-F5344CB8AC3E}">
        <p14:creationId xmlns:p14="http://schemas.microsoft.com/office/powerpoint/2010/main" val="1343664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274</Words>
  <Application>Microsoft Office PowerPoint</Application>
  <PresentationFormat>Widescreen</PresentationFormat>
  <Paragraphs>36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Wildcat Valley Railway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Wildcat Valley Railway</dc:title>
  <dc:creator>David Mashino</dc:creator>
  <cp:lastModifiedBy>David Mashino</cp:lastModifiedBy>
  <cp:revision>2</cp:revision>
  <dcterms:created xsi:type="dcterms:W3CDTF">2020-11-30T23:22:57Z</dcterms:created>
  <dcterms:modified xsi:type="dcterms:W3CDTF">2020-11-30T23:33:40Z</dcterms:modified>
</cp:coreProperties>
</file>